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6" r:id="rId18"/>
    <p:sldId id="277" r:id="rId19"/>
    <p:sldId id="278" r:id="rId20"/>
    <p:sldId id="274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4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4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Relationship Id="rId4" Type="http://schemas.openxmlformats.org/officeDocument/2006/relationships/image" Target="../media/image1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9E06D-C909-4728-910F-53E1639DA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D0B67F-98F5-4F9E-95E7-6A01779E6A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48C736-2138-4E42-B46D-2DE883B34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01/02/2018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FCB519-C477-41BA-8D12-A42408D0B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C6AF03-793E-4CAD-8085-4147A584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916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C3B16-68BB-41C7-920F-A95B6A601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0BFE5F7-28A7-4AE8-92DF-03896937D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75B977-96C2-4641-9EF0-F7A261318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01/02/2018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8D8D88-F232-4AC1-8960-E3580C83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F8743D-F813-4BEA-853C-303461E2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84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E8DC4AB-23E3-45FD-A5E6-8E3A069F5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6A6AF9F-C2DA-4387-AD4C-A32F12524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973F45-FB56-47A7-8966-547A5A532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01/02/2018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9391E5-EC89-442F-BB2B-361C65B91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7F623E-1A52-41FF-ACB3-2DDC35334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501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0374D-819E-4F64-BCFB-177E2C9A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479DF0-4C6E-4860-9AF6-33AE92B21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D3B04E-D33F-4731-8592-0B228F4DD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01/02/2018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48FEE7-9B25-436C-8D34-4AF122B84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0F4F01-F35F-4CAA-AE28-A747B556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279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3CE2A-BF29-44D7-A4A3-1CD0EAD6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459251-65DE-46AE-98BE-C4047FACD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1B5D1A-F0BA-4318-88C7-58DF7324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01/02/2018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57735E-1332-4AEB-9C5D-1F8D2982C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D00114-16D0-4DAA-AC3E-C7835A57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662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2229A-6E64-4B03-9B72-092EE692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59FA00-25E5-433F-9FF6-8E463A32C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EE7B5D6-AE42-40FF-94DD-F0FE051C6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CD1B80-1194-45B7-B7CE-9DF74280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01/02/2018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91DD54-ADB5-43EA-898D-F75F0D33B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4706D2-3319-4812-95E9-82C24740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55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3DD15-043F-400D-B869-F5C7AE19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B71622-C1D5-4260-B420-617D163D3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20A5C6-3553-4BAC-AC5F-B3DBF6E64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607323-ACAC-4996-BE10-3DC86FC5A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F589A0B-44D4-44FF-9351-152812CED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43F1A81-0C16-45F4-9F32-A430E8DA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01/02/2018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FD54096-082F-4E82-A734-7AF399F38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8CD6823-31C5-4CC8-990D-2D04F91C4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11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913C52-F995-473F-8228-D49E95DF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444784C-D727-49C2-A5EC-5F7785E0F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01/02/2018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F1D253B-ECE6-44C7-AA06-0BA72B103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C5F775E-765F-41EF-9B29-8B5F57533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258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BE7CB4B-3F65-4783-803C-0C6457D7A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01/02/2018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8E16C5F-F25B-4AA6-988F-DBB76A07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C40462-ADFA-4515-9B15-81D544E62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46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C700E-303E-460A-B8A2-63B2BE8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00678B-1D09-4177-9434-7E02981CC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621854-5F37-408B-8524-252963F9F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BAD037-3437-4C33-A080-2015655D4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01/02/2018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6B1647-EFF8-4144-B34A-5BE22EC30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26D792C-AFD3-4E38-9FA0-5FFA5828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408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E46F7-1FFD-4AA2-839C-1A1AA22CE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6545355-419E-45AE-910B-B28349427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B5AE8D-6B60-43A9-ABE2-6CB648140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712BA0-A46D-418D-A683-B6FCC0C2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01/02/2018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A6D81A-8036-49F0-BB53-917795F65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BDCFC1-E16B-4801-9623-072BE681F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864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0D1510A-1BDF-4B03-B553-7F54BB8A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F54873-C379-485D-AA47-9D4F4DBF1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7F22C1-B55C-4BE9-AC49-A0CB2E372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50325-3881-416F-B594-505224D54D63}" type="datetimeFigureOut">
              <a:rPr lang="pt-BR" smtClean="0"/>
              <a:t>01/02/2018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A1C4F3-B133-48D0-BE7E-EB54F6BFF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C892E5-2555-4C74-B5D3-E416AB39E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44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mailto:rafael.Souza@proex.net.b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2.jp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emf"/><Relationship Id="rId4" Type="http://schemas.openxmlformats.org/officeDocument/2006/relationships/image" Target="../media/image3.png"/><Relationship Id="rId9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2.jpg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0.emf"/><Relationship Id="rId4" Type="http://schemas.openxmlformats.org/officeDocument/2006/relationships/image" Target="../media/image3.png"/><Relationship Id="rId9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2.jpg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e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4.emf"/><Relationship Id="rId4" Type="http://schemas.openxmlformats.org/officeDocument/2006/relationships/image" Target="../media/image3.png"/><Relationship Id="rId9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AE32A14-B786-4180-BE16-02F05EB36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266" y="2307307"/>
            <a:ext cx="6077468" cy="199441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874910-8896-4A3C-806A-3B3A909E8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0E99BF5-0827-4929-8690-00AD31D46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7C04E98-C51A-42C4-B7B3-E4EE0AC33838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</p:spTree>
    <p:extLst>
      <p:ext uri="{BB962C8B-B14F-4D97-AF65-F5344CB8AC3E}">
        <p14:creationId xmlns:p14="http://schemas.microsoft.com/office/powerpoint/2010/main" val="234494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36D889-D32C-459C-873E-F636BCFF6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51" y="2049034"/>
            <a:ext cx="5144727" cy="27599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E611B35-1AB9-47A7-8629-935226414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02730"/>
            <a:ext cx="5417450" cy="290623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A5BE246-D747-4E1C-B5F3-BB7C95E3B34F}"/>
              </a:ext>
            </a:extLst>
          </p:cNvPr>
          <p:cNvSpPr txBox="1"/>
          <p:nvPr/>
        </p:nvSpPr>
        <p:spPr>
          <a:xfrm>
            <a:off x="2077374" y="4893145"/>
            <a:ext cx="2006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Cadastro de Secretarias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544EC11-6689-407C-A153-5F72915FD255}"/>
              </a:ext>
            </a:extLst>
          </p:cNvPr>
          <p:cNvSpPr txBox="1"/>
          <p:nvPr/>
        </p:nvSpPr>
        <p:spPr>
          <a:xfrm>
            <a:off x="7370981" y="4988295"/>
            <a:ext cx="286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Manutenção de Tipos de Ocorrências</a:t>
            </a:r>
          </a:p>
        </p:txBody>
      </p:sp>
    </p:spTree>
    <p:extLst>
      <p:ext uri="{BB962C8B-B14F-4D97-AF65-F5344CB8AC3E}">
        <p14:creationId xmlns:p14="http://schemas.microsoft.com/office/powerpoint/2010/main" val="3887480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FDDECD0-B47C-4DEA-8EC5-D0267D18B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73" y="1893941"/>
            <a:ext cx="5417450" cy="290623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5688519-85F5-4092-8A5B-D7084CC4A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635" y="1891962"/>
            <a:ext cx="5417451" cy="290623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FB3AD48-1648-4584-8F6E-D739459CFFD2}"/>
              </a:ext>
            </a:extLst>
          </p:cNvPr>
          <p:cNvSpPr txBox="1"/>
          <p:nvPr/>
        </p:nvSpPr>
        <p:spPr>
          <a:xfrm>
            <a:off x="2077375" y="4893145"/>
            <a:ext cx="1890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Cadastro da Prefeitura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1D66394-36D6-4CB5-819A-8C95166E9ED5}"/>
              </a:ext>
            </a:extLst>
          </p:cNvPr>
          <p:cNvSpPr txBox="1"/>
          <p:nvPr/>
        </p:nvSpPr>
        <p:spPr>
          <a:xfrm>
            <a:off x="8469297" y="4940873"/>
            <a:ext cx="2175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Modelos de Documentos</a:t>
            </a:r>
          </a:p>
        </p:txBody>
      </p:sp>
    </p:spTree>
    <p:extLst>
      <p:ext uri="{BB962C8B-B14F-4D97-AF65-F5344CB8AC3E}">
        <p14:creationId xmlns:p14="http://schemas.microsoft.com/office/powerpoint/2010/main" val="77295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A1C3C60-B742-4262-A382-B9EB6CAF2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28" y="1913497"/>
            <a:ext cx="5417451" cy="290623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DD1CE7-56FF-4048-9903-9F3615731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77" y="1913497"/>
            <a:ext cx="5417451" cy="290623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8A1ADCB-648F-48BB-ABC9-9970E159B6FD}"/>
              </a:ext>
            </a:extLst>
          </p:cNvPr>
          <p:cNvSpPr txBox="1"/>
          <p:nvPr/>
        </p:nvSpPr>
        <p:spPr>
          <a:xfrm>
            <a:off x="1074198" y="4893145"/>
            <a:ext cx="2796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Encaminhar Ocorrências em Massa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CD3B5B-3C48-45C6-B7E2-24C88A72E10E}"/>
              </a:ext>
            </a:extLst>
          </p:cNvPr>
          <p:cNvSpPr txBox="1"/>
          <p:nvPr/>
        </p:nvSpPr>
        <p:spPr>
          <a:xfrm>
            <a:off x="7288567" y="4904043"/>
            <a:ext cx="2468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Finalizar Ocorrências em Massa</a:t>
            </a:r>
          </a:p>
        </p:txBody>
      </p:sp>
    </p:spTree>
    <p:extLst>
      <p:ext uri="{BB962C8B-B14F-4D97-AF65-F5344CB8AC3E}">
        <p14:creationId xmlns:p14="http://schemas.microsoft.com/office/powerpoint/2010/main" val="64582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469BA0-2A47-4F8A-A78D-091BBBC2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07" y="1913496"/>
            <a:ext cx="5417451" cy="290623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0C036C9-1150-470C-BDF9-97A07B39C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13496"/>
            <a:ext cx="5652373" cy="30322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F03AC96-E026-4BB0-AB44-39FEF11A628F}"/>
              </a:ext>
            </a:extLst>
          </p:cNvPr>
          <p:cNvSpPr txBox="1"/>
          <p:nvPr/>
        </p:nvSpPr>
        <p:spPr>
          <a:xfrm>
            <a:off x="1819923" y="4893145"/>
            <a:ext cx="1447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Minhas Tarefas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4E87FCD-DC45-4F3C-BA52-06B86DFA136A}"/>
              </a:ext>
            </a:extLst>
          </p:cNvPr>
          <p:cNvSpPr txBox="1"/>
          <p:nvPr/>
        </p:nvSpPr>
        <p:spPr>
          <a:xfrm>
            <a:off x="8327381" y="4999473"/>
            <a:ext cx="213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Mapa de Ocorrências</a:t>
            </a:r>
          </a:p>
        </p:txBody>
      </p:sp>
    </p:spTree>
    <p:extLst>
      <p:ext uri="{BB962C8B-B14F-4D97-AF65-F5344CB8AC3E}">
        <p14:creationId xmlns:p14="http://schemas.microsoft.com/office/powerpoint/2010/main" val="786693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D729419-9D9B-4E2A-ABBA-12C5C5320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50" y="1897276"/>
            <a:ext cx="5652371" cy="30322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14FEF3F-00F2-46D4-AC84-34EBD0A2A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246" y="1897276"/>
            <a:ext cx="5652372" cy="30322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CC89556-0B4B-4A99-B5D4-6FFDFB57F248}"/>
              </a:ext>
            </a:extLst>
          </p:cNvPr>
          <p:cNvSpPr txBox="1"/>
          <p:nvPr/>
        </p:nvSpPr>
        <p:spPr>
          <a:xfrm>
            <a:off x="1495148" y="5021008"/>
            <a:ext cx="2428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Mapa de Calor das Ocorrências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C8AE0-6FCD-4F28-B721-91D4C4CF5A3B}"/>
              </a:ext>
            </a:extLst>
          </p:cNvPr>
          <p:cNvSpPr txBox="1"/>
          <p:nvPr/>
        </p:nvSpPr>
        <p:spPr>
          <a:xfrm>
            <a:off x="7643674" y="5087772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Gráfico de Ocorrências em Barras</a:t>
            </a:r>
          </a:p>
        </p:txBody>
      </p:sp>
    </p:spTree>
    <p:extLst>
      <p:ext uri="{BB962C8B-B14F-4D97-AF65-F5344CB8AC3E}">
        <p14:creationId xmlns:p14="http://schemas.microsoft.com/office/powerpoint/2010/main" val="1420591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AABBC04-7CB2-4669-8233-94D1FF9A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44" y="1848921"/>
            <a:ext cx="5485767" cy="29428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833523-B56D-4BA7-8E2E-ACFA1A821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390" y="1848921"/>
            <a:ext cx="5324259" cy="294288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53F0EC2-C896-47AE-B6EA-2324B31B1A5A}"/>
              </a:ext>
            </a:extLst>
          </p:cNvPr>
          <p:cNvSpPr txBox="1"/>
          <p:nvPr/>
        </p:nvSpPr>
        <p:spPr>
          <a:xfrm>
            <a:off x="1572768" y="5021008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Gráfico de Ocorrências em Pizza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992D6DE-F554-4809-B561-5249F74C0490}"/>
              </a:ext>
            </a:extLst>
          </p:cNvPr>
          <p:cNvSpPr txBox="1"/>
          <p:nvPr/>
        </p:nvSpPr>
        <p:spPr>
          <a:xfrm>
            <a:off x="7643674" y="5087772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Gráfico de Ocorrências em Linhas</a:t>
            </a:r>
          </a:p>
        </p:txBody>
      </p:sp>
    </p:spTree>
    <p:extLst>
      <p:ext uri="{BB962C8B-B14F-4D97-AF65-F5344CB8AC3E}">
        <p14:creationId xmlns:p14="http://schemas.microsoft.com/office/powerpoint/2010/main" val="2540981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059E1F-3765-4CE9-B1A0-107D10811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41" y="1848920"/>
            <a:ext cx="5485768" cy="29428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9CE465-3015-4CC6-BC8D-EEB02A587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36987"/>
            <a:ext cx="5485770" cy="294288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3D88EE4-5CA2-45F9-B740-7E28DE4BD6C3}"/>
              </a:ext>
            </a:extLst>
          </p:cNvPr>
          <p:cNvSpPr txBox="1"/>
          <p:nvPr/>
        </p:nvSpPr>
        <p:spPr>
          <a:xfrm>
            <a:off x="7643674" y="5087772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Totalizadores por Secretaria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A5D760C-4912-4434-A1FD-97DEBBDD1E67}"/>
              </a:ext>
            </a:extLst>
          </p:cNvPr>
          <p:cNvSpPr txBox="1"/>
          <p:nvPr/>
        </p:nvSpPr>
        <p:spPr>
          <a:xfrm>
            <a:off x="1572768" y="5060539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Totalizadores por Tipo</a:t>
            </a:r>
          </a:p>
        </p:txBody>
      </p:sp>
    </p:spTree>
    <p:extLst>
      <p:ext uri="{BB962C8B-B14F-4D97-AF65-F5344CB8AC3E}">
        <p14:creationId xmlns:p14="http://schemas.microsoft.com/office/powerpoint/2010/main" val="2726942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Proposta Comercial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Implantação:</a:t>
            </a:r>
          </a:p>
          <a:p>
            <a:pPr lvl="1"/>
            <a:r>
              <a:rPr lang="pt-BR" dirty="0"/>
              <a:t>Preparação do ambiente online e cadastros;</a:t>
            </a:r>
          </a:p>
          <a:p>
            <a:pPr lvl="1"/>
            <a:r>
              <a:rPr lang="pt-BR" dirty="0"/>
              <a:t>Treinamento dos usuários do Cidadão Auditor </a:t>
            </a:r>
            <a:r>
              <a:rPr lang="pt-BR" dirty="0" err="1"/>
              <a:t>Adm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Divulgação em mídias sociais, rádio, panfletagem, outdoor;</a:t>
            </a:r>
          </a:p>
          <a:p>
            <a:pPr lvl="1"/>
            <a:endParaRPr lang="pt-BR" dirty="0"/>
          </a:p>
          <a:p>
            <a:pPr marL="457200" lvl="1" indent="0">
              <a:buNone/>
            </a:pPr>
            <a:r>
              <a:rPr lang="pt-BR" dirty="0"/>
              <a:t>Valor do Investimento: R$ 8.000,00 (pagamento único)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65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Proposta Comercial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Manutenção, suporte e novas implementações:</a:t>
            </a:r>
          </a:p>
          <a:p>
            <a:pPr lvl="1"/>
            <a:r>
              <a:rPr lang="pt-BR" dirty="0"/>
              <a:t>Manutenção online do sistema gestor;</a:t>
            </a:r>
          </a:p>
          <a:p>
            <a:pPr lvl="1"/>
            <a:r>
              <a:rPr lang="pt-BR" dirty="0"/>
              <a:t>Suporte aos usuários do sistema;</a:t>
            </a:r>
          </a:p>
          <a:p>
            <a:pPr lvl="1"/>
            <a:r>
              <a:rPr lang="pt-BR" dirty="0"/>
              <a:t>Correção de possíveis </a:t>
            </a:r>
            <a:r>
              <a:rPr lang="pt-BR" dirty="0" err="1"/>
              <a:t>bug´s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Implementações de novos recursos/relatórios de acordo com a demanda;</a:t>
            </a:r>
          </a:p>
          <a:p>
            <a:pPr lvl="1"/>
            <a:endParaRPr lang="pt-BR" dirty="0"/>
          </a:p>
          <a:p>
            <a:pPr marL="457200" lvl="1" indent="0">
              <a:buNone/>
            </a:pPr>
            <a:r>
              <a:rPr lang="pt-BR" dirty="0"/>
              <a:t>Valor do Investimento: R$ 6.000,00 (pagamento mensal)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42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Proposta Comercial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15000" dirty="0">
                <a:solidFill>
                  <a:srgbClr val="FF0000"/>
                </a:solidFill>
              </a:rPr>
              <a:t>50%</a:t>
            </a:r>
            <a:r>
              <a:rPr lang="pt-BR" dirty="0">
                <a:solidFill>
                  <a:srgbClr val="FF0000"/>
                </a:solidFill>
              </a:rPr>
              <a:t> de desconto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Implantação: R$ 4.000,00 (pagamento único)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Manutenção: R$ 3.000,00 (pagamento mensal)</a:t>
            </a:r>
          </a:p>
          <a:p>
            <a:pPr marL="0" indent="0" algn="ctr">
              <a:buNone/>
            </a:pPr>
            <a:endParaRPr lang="pt-BR" sz="15000" dirty="0">
              <a:solidFill>
                <a:srgbClr val="FF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43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Proex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 fontScale="92500"/>
          </a:bodyPr>
          <a:lstStyle/>
          <a:p>
            <a:r>
              <a:rPr lang="pt-BR" dirty="0"/>
              <a:t>Com atuação no mercado de desenvolvimento de sistemas desde 2007, a Proex Desenvolvimentos teve o início de suas atividades no ano de 2012, focada no desenvolvimento de web sites e na prestação de serviços de desenvolvimento de sistemas nas mais diversas áreas de atuação</a:t>
            </a:r>
          </a:p>
          <a:p>
            <a:pPr lvl="1"/>
            <a:r>
              <a:rPr lang="pt-BR" dirty="0"/>
              <a:t>Sistemas de Gestão Comercial;</a:t>
            </a:r>
          </a:p>
          <a:p>
            <a:pPr lvl="1"/>
            <a:r>
              <a:rPr lang="pt-BR" dirty="0"/>
              <a:t>Sistema de Gestão de Garantias do BNDES;</a:t>
            </a:r>
          </a:p>
          <a:p>
            <a:pPr lvl="1"/>
            <a:r>
              <a:rPr lang="pt-BR" dirty="0"/>
              <a:t>Sistema de Recadastramento Imobiliário para gestão pública;</a:t>
            </a:r>
          </a:p>
          <a:p>
            <a:r>
              <a:rPr lang="pt-BR" dirty="0"/>
              <a:t>Em 2017, surgiu a ideia da criação do aplicativo Cidadão Auditor, trabalhando em conjunto com o sistema de gestão Cidadão Auditor Adm.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4653864-B5C5-4E25-9B05-F68741C43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05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Obrigado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Rafael Augusto Reis de Souza</a:t>
            </a:r>
          </a:p>
          <a:p>
            <a:pPr marL="0" indent="0" algn="ctr">
              <a:buNone/>
            </a:pPr>
            <a:r>
              <a:rPr lang="pt-BR" dirty="0">
                <a:solidFill>
                  <a:srgbClr val="FF0000"/>
                </a:solidFill>
              </a:rPr>
              <a:t>PROEX – Desenvolvimentos 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>
                <a:hlinkClick r:id="rId2"/>
              </a:rPr>
              <a:t>rafael.souza@proex.net.br</a:t>
            </a:r>
            <a:endParaRPr lang="pt-BR" dirty="0"/>
          </a:p>
          <a:p>
            <a:pPr marL="0" indent="0" algn="ctr">
              <a:buNone/>
            </a:pPr>
            <a:r>
              <a:rPr lang="pt-BR" dirty="0"/>
              <a:t>(37) 9.9801-4265 </a:t>
            </a:r>
            <a:r>
              <a:rPr lang="pt-BR"/>
              <a:t>(vivo)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42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O que é o Cidadão Auditor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/>
          <a:lstStyle/>
          <a:p>
            <a:r>
              <a:rPr lang="pt-BR" dirty="0"/>
              <a:t>O Cidadão Auditor é um aplicativo de envio de Ocorrências, Sugestões e Denúncias;</a:t>
            </a:r>
          </a:p>
          <a:p>
            <a:r>
              <a:rPr lang="pt-BR" dirty="0"/>
              <a:t>Através dele o cidadão passa a ter um canal de comunicação direto com a prefeitura.</a:t>
            </a:r>
          </a:p>
          <a:p>
            <a:r>
              <a:rPr lang="pt-BR" dirty="0"/>
              <a:t>Ocorrências são criados pela população, fazendo com que a administração da cidade tenha mais facilidade no direcionamento de suas ações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C270F77-EEF2-475C-AA99-0759B3A35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4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Benefícios para o cidadão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/>
          <a:lstStyle/>
          <a:p>
            <a:r>
              <a:rPr lang="pt-BR" dirty="0"/>
              <a:t>Criação de uma administração participativa;</a:t>
            </a:r>
          </a:p>
          <a:p>
            <a:r>
              <a:rPr lang="pt-BR" dirty="0"/>
              <a:t>Ferramenta moderna e intuitiva;</a:t>
            </a:r>
          </a:p>
          <a:p>
            <a:r>
              <a:rPr lang="pt-BR" dirty="0"/>
              <a:t>Acessível a praticamente toda a população;</a:t>
            </a:r>
          </a:p>
          <a:p>
            <a:r>
              <a:rPr lang="pt-BR" dirty="0"/>
              <a:t>Presença no principal meio de comunicação: o celular;</a:t>
            </a:r>
          </a:p>
          <a:p>
            <a:r>
              <a:rPr lang="pt-BR" dirty="0"/>
              <a:t>Participação em pesquisas realizadas pela prefeitura;</a:t>
            </a:r>
          </a:p>
          <a:p>
            <a:r>
              <a:rPr lang="pt-BR" dirty="0"/>
              <a:t>Canal de notícias da cidade;</a:t>
            </a:r>
          </a:p>
          <a:p>
            <a:r>
              <a:rPr lang="pt-BR" dirty="0"/>
              <a:t>Canal direto para comunicação entre o cidadão e a prefeitura;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66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Aplicativo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806E9F-C8DA-46BC-B68F-B232D3939A28}"/>
              </a:ext>
            </a:extLst>
          </p:cNvPr>
          <p:cNvSpPr txBox="1"/>
          <p:nvPr/>
        </p:nvSpPr>
        <p:spPr>
          <a:xfrm>
            <a:off x="2050536" y="5601635"/>
            <a:ext cx="606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Inicial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D9C01BC-E4D6-4C14-84A2-D0A01490C6C8}"/>
              </a:ext>
            </a:extLst>
          </p:cNvPr>
          <p:cNvSpPr txBox="1"/>
          <p:nvPr/>
        </p:nvSpPr>
        <p:spPr>
          <a:xfrm>
            <a:off x="4496328" y="5601635"/>
            <a:ext cx="606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Menu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C75324-FAE6-4386-89EA-3FCB5BF740AF}"/>
              </a:ext>
            </a:extLst>
          </p:cNvPr>
          <p:cNvSpPr txBox="1"/>
          <p:nvPr/>
        </p:nvSpPr>
        <p:spPr>
          <a:xfrm>
            <a:off x="6299167" y="5601635"/>
            <a:ext cx="1752016" cy="27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Mapa de Ocorrências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279A41-D572-4F3B-B539-39802269F452}"/>
              </a:ext>
            </a:extLst>
          </p:cNvPr>
          <p:cNvSpPr txBox="1"/>
          <p:nvPr/>
        </p:nvSpPr>
        <p:spPr>
          <a:xfrm>
            <a:off x="8733709" y="5601635"/>
            <a:ext cx="1752016" cy="27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Lista de Ocorrências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8D69E933-DA73-4917-AD74-B07FEC3591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255834"/>
              </p:ext>
            </p:extLst>
          </p:nvPr>
        </p:nvGraphicFramePr>
        <p:xfrm>
          <a:off x="1476646" y="1685769"/>
          <a:ext cx="1866700" cy="3764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CorelDRAW" r:id="rId5" imgW="2408912" imgH="4855464" progId="CorelDraw.Graphic.17">
                  <p:embed/>
                </p:oleObj>
              </mc:Choice>
              <mc:Fallback>
                <p:oleObj name="CorelDRAW" r:id="rId5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76646" y="1685769"/>
                        <a:ext cx="1866700" cy="3764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3190F97A-3EDA-40C0-9430-E0A3A5AEAD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999416"/>
              </p:ext>
            </p:extLst>
          </p:nvPr>
        </p:nvGraphicFramePr>
        <p:xfrm>
          <a:off x="3896381" y="1685772"/>
          <a:ext cx="1866699" cy="3764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CorelDRAW" r:id="rId7" imgW="2408912" imgH="4855464" progId="CorelDraw.Graphic.17">
                  <p:embed/>
                </p:oleObj>
              </mc:Choice>
              <mc:Fallback>
                <p:oleObj name="CorelDRAW" r:id="rId7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96381" y="1685772"/>
                        <a:ext cx="1866699" cy="37641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514E4DA8-D1CA-417B-8CE6-67964B9EFB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468017"/>
              </p:ext>
            </p:extLst>
          </p:nvPr>
        </p:nvGraphicFramePr>
        <p:xfrm>
          <a:off x="6196107" y="1685769"/>
          <a:ext cx="1866700" cy="3764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CorelDRAW" r:id="rId9" imgW="2408912" imgH="4855464" progId="CorelDraw.Graphic.17">
                  <p:embed/>
                </p:oleObj>
              </mc:Choice>
              <mc:Fallback>
                <p:oleObj name="CorelDRAW" r:id="rId9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96107" y="1685769"/>
                        <a:ext cx="1866700" cy="3764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6AECDC02-4408-45B2-9938-F7657DA02A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638350"/>
              </p:ext>
            </p:extLst>
          </p:nvPr>
        </p:nvGraphicFramePr>
        <p:xfrm>
          <a:off x="8670579" y="1685768"/>
          <a:ext cx="1869139" cy="3769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CorelDRAW" r:id="rId11" imgW="2408912" imgH="4855464" progId="CorelDraw.Graphic.17">
                  <p:embed/>
                </p:oleObj>
              </mc:Choice>
              <mc:Fallback>
                <p:oleObj name="CorelDRAW" r:id="rId11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670579" y="1685768"/>
                        <a:ext cx="1869139" cy="37690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775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Aplicativo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806E9F-C8DA-46BC-B68F-B232D3939A28}"/>
              </a:ext>
            </a:extLst>
          </p:cNvPr>
          <p:cNvSpPr txBox="1"/>
          <p:nvPr/>
        </p:nvSpPr>
        <p:spPr>
          <a:xfrm>
            <a:off x="1491449" y="5601635"/>
            <a:ext cx="138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Nova Ocorrência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D9C01BC-E4D6-4C14-84A2-D0A01490C6C8}"/>
              </a:ext>
            </a:extLst>
          </p:cNvPr>
          <p:cNvSpPr txBox="1"/>
          <p:nvPr/>
        </p:nvSpPr>
        <p:spPr>
          <a:xfrm>
            <a:off x="4110362" y="5601635"/>
            <a:ext cx="992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Sugestões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C75324-FAE6-4386-89EA-3FCB5BF740AF}"/>
              </a:ext>
            </a:extLst>
          </p:cNvPr>
          <p:cNvSpPr txBox="1"/>
          <p:nvPr/>
        </p:nvSpPr>
        <p:spPr>
          <a:xfrm>
            <a:off x="6592272" y="5601635"/>
            <a:ext cx="992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Denúncias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279A41-D572-4F3B-B539-39802269F452}"/>
              </a:ext>
            </a:extLst>
          </p:cNvPr>
          <p:cNvSpPr txBox="1"/>
          <p:nvPr/>
        </p:nvSpPr>
        <p:spPr>
          <a:xfrm>
            <a:off x="9187518" y="5601635"/>
            <a:ext cx="113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Cadastro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38F3BE6-C143-486E-9F8F-AEE09000C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417455"/>
              </p:ext>
            </p:extLst>
          </p:nvPr>
        </p:nvGraphicFramePr>
        <p:xfrm>
          <a:off x="1400521" y="1493656"/>
          <a:ext cx="1964411" cy="3961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CorelDRAW" r:id="rId5" imgW="2408912" imgH="4855464" progId="CorelDraw.Graphic.17">
                  <p:embed/>
                </p:oleObj>
              </mc:Choice>
              <mc:Fallback>
                <p:oleObj name="CorelDRAW" r:id="rId5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00521" y="1493656"/>
                        <a:ext cx="1964411" cy="39611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FC309DBC-05B9-437C-94C0-A767FAD3B5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947540"/>
              </p:ext>
            </p:extLst>
          </p:nvPr>
        </p:nvGraphicFramePr>
        <p:xfrm>
          <a:off x="3775400" y="1544060"/>
          <a:ext cx="1939414" cy="3910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CorelDRAW" r:id="rId7" imgW="2408912" imgH="4855464" progId="CorelDraw.Graphic.17">
                  <p:embed/>
                </p:oleObj>
              </mc:Choice>
              <mc:Fallback>
                <p:oleObj name="CorelDRAW" r:id="rId7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75400" y="1544060"/>
                        <a:ext cx="1939414" cy="3910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798AA8C3-D1D8-4188-ADC6-52548D44AA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446543"/>
              </p:ext>
            </p:extLst>
          </p:nvPr>
        </p:nvGraphicFramePr>
        <p:xfrm>
          <a:off x="6155247" y="1544060"/>
          <a:ext cx="1939415" cy="3910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CorelDRAW" r:id="rId9" imgW="2408912" imgH="4855464" progId="CorelDraw.Graphic.17">
                  <p:embed/>
                </p:oleObj>
              </mc:Choice>
              <mc:Fallback>
                <p:oleObj name="CorelDRAW" r:id="rId9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55247" y="1544060"/>
                        <a:ext cx="1939415" cy="3910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69D35E79-CF0B-4F6B-9317-D31A461D63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179463"/>
              </p:ext>
            </p:extLst>
          </p:nvPr>
        </p:nvGraphicFramePr>
        <p:xfrm>
          <a:off x="8664199" y="1493654"/>
          <a:ext cx="1964411" cy="3961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CorelDRAW" r:id="rId11" imgW="2408912" imgH="4855464" progId="CorelDraw.Graphic.17">
                  <p:embed/>
                </p:oleObj>
              </mc:Choice>
              <mc:Fallback>
                <p:oleObj name="CorelDRAW" r:id="rId11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664199" y="1493654"/>
                        <a:ext cx="1964411" cy="3961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506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Aplicativo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806E9F-C8DA-46BC-B68F-B232D3939A28}"/>
              </a:ext>
            </a:extLst>
          </p:cNvPr>
          <p:cNvSpPr txBox="1"/>
          <p:nvPr/>
        </p:nvSpPr>
        <p:spPr>
          <a:xfrm>
            <a:off x="1815570" y="5601635"/>
            <a:ext cx="138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Notícias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D9C01BC-E4D6-4C14-84A2-D0A01490C6C8}"/>
              </a:ext>
            </a:extLst>
          </p:cNvPr>
          <p:cNvSpPr txBox="1"/>
          <p:nvPr/>
        </p:nvSpPr>
        <p:spPr>
          <a:xfrm>
            <a:off x="4110362" y="5601635"/>
            <a:ext cx="992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Pesquisas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C75324-FAE6-4386-89EA-3FCB5BF740AF}"/>
              </a:ext>
            </a:extLst>
          </p:cNvPr>
          <p:cNvSpPr txBox="1"/>
          <p:nvPr/>
        </p:nvSpPr>
        <p:spPr>
          <a:xfrm>
            <a:off x="6592272" y="5601635"/>
            <a:ext cx="992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Resultado Pesquisa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279A41-D572-4F3B-B539-39802269F452}"/>
              </a:ext>
            </a:extLst>
          </p:cNvPr>
          <p:cNvSpPr txBox="1"/>
          <p:nvPr/>
        </p:nvSpPr>
        <p:spPr>
          <a:xfrm>
            <a:off x="9187518" y="5601635"/>
            <a:ext cx="113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latin typeface="Nexa Bold" panose="02000000000000000000" pitchFamily="50" charset="0"/>
              </a:rPr>
              <a:t>Login</a:t>
            </a:r>
            <a:endParaRPr lang="pt-BR" sz="1200" dirty="0">
              <a:latin typeface="Nexa Bold" panose="02000000000000000000" pitchFamily="50" charset="0"/>
            </a:endParaRPr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C0DDC2CA-6D10-48F8-9DA2-515FC07511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432226"/>
              </p:ext>
            </p:extLst>
          </p:nvPr>
        </p:nvGraphicFramePr>
        <p:xfrm>
          <a:off x="1346437" y="1469208"/>
          <a:ext cx="1988530" cy="4009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CorelDRAW" r:id="rId5" imgW="2408912" imgH="4855464" progId="CorelDraw.Graphic.17">
                  <p:embed/>
                </p:oleObj>
              </mc:Choice>
              <mc:Fallback>
                <p:oleObj name="CorelDRAW" r:id="rId5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46437" y="1469208"/>
                        <a:ext cx="1988530" cy="4009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891C017F-AF4B-4261-95C1-44A85C371E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888276"/>
              </p:ext>
            </p:extLst>
          </p:nvPr>
        </p:nvGraphicFramePr>
        <p:xfrm>
          <a:off x="3722998" y="1468423"/>
          <a:ext cx="1988530" cy="4009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CorelDRAW" r:id="rId7" imgW="2408912" imgH="4855464" progId="CorelDraw.Graphic.17">
                  <p:embed/>
                </p:oleObj>
              </mc:Choice>
              <mc:Fallback>
                <p:oleObj name="CorelDRAW" r:id="rId7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22998" y="1468423"/>
                        <a:ext cx="1988530" cy="40098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8ECE0A17-C3E7-45D6-8D34-3A99122655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899141"/>
              </p:ext>
            </p:extLst>
          </p:nvPr>
        </p:nvGraphicFramePr>
        <p:xfrm>
          <a:off x="6075441" y="1468421"/>
          <a:ext cx="1988530" cy="4009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CorelDRAW" r:id="rId9" imgW="2408912" imgH="4855464" progId="CorelDraw.Graphic.17">
                  <p:embed/>
                </p:oleObj>
              </mc:Choice>
              <mc:Fallback>
                <p:oleObj name="CorelDRAW" r:id="rId9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75441" y="1468421"/>
                        <a:ext cx="1988530" cy="4009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CA93B8CB-0D35-4B84-84FA-B360168F16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154519"/>
              </p:ext>
            </p:extLst>
          </p:nvPr>
        </p:nvGraphicFramePr>
        <p:xfrm>
          <a:off x="8540532" y="1468420"/>
          <a:ext cx="1988531" cy="4009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CorelDRAW" r:id="rId11" imgW="2408912" imgH="4855464" progId="CorelDraw.Graphic.17">
                  <p:embed/>
                </p:oleObj>
              </mc:Choice>
              <mc:Fallback>
                <p:oleObj name="CorelDRAW" r:id="rId11" imgW="2408912" imgH="4855464" progId="CorelDraw.Graphic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540532" y="1468420"/>
                        <a:ext cx="1988531" cy="40098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5517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Benefícios para o Prefeitura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Controle total sobre todas as ocorrências;</a:t>
            </a:r>
          </a:p>
          <a:p>
            <a:r>
              <a:rPr lang="pt-BR" dirty="0"/>
              <a:t>Criação de “Categorias” e “Tipos de Ocorrência” de forma personalizada;</a:t>
            </a:r>
          </a:p>
          <a:p>
            <a:r>
              <a:rPr lang="pt-BR" dirty="0"/>
              <a:t>Comunicação do andamento da ocorrência via e-mail de forma automática (tanto o cidadão quanto a secretaria responsável pela ocorrência recebem diretamente no seu e-mail um comunicado do andamento da ocorrência);</a:t>
            </a:r>
          </a:p>
          <a:p>
            <a:r>
              <a:rPr lang="pt-BR" dirty="0"/>
              <a:t>Visualização das ocorrências no Google </a:t>
            </a:r>
            <a:r>
              <a:rPr lang="pt-BR" dirty="0" err="1"/>
              <a:t>Maps</a:t>
            </a:r>
            <a:r>
              <a:rPr lang="pt-BR" dirty="0"/>
              <a:t> (mapa com marcadores e mapa de calor);</a:t>
            </a:r>
          </a:p>
          <a:p>
            <a:r>
              <a:rPr lang="pt-BR" dirty="0"/>
              <a:t>Relatórios gerenciais;</a:t>
            </a:r>
          </a:p>
          <a:p>
            <a:r>
              <a:rPr lang="pt-BR" dirty="0"/>
              <a:t>Auxilio na tomada de decisões;</a:t>
            </a:r>
          </a:p>
          <a:p>
            <a:r>
              <a:rPr lang="pt-BR" dirty="0"/>
              <a:t>Aumento da produtividade da sua equipe;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0E09E5A-4BAF-4ABD-82F5-71E7952AB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72" y="2104008"/>
            <a:ext cx="4945056" cy="265281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30A56AC-A349-41AA-A2AF-7D8C6D66E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55755"/>
            <a:ext cx="5035002" cy="270106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33DD4A9-A437-45A9-9D09-5051A83BC373}"/>
              </a:ext>
            </a:extLst>
          </p:cNvPr>
          <p:cNvSpPr txBox="1"/>
          <p:nvPr/>
        </p:nvSpPr>
        <p:spPr>
          <a:xfrm>
            <a:off x="2077375" y="4893145"/>
            <a:ext cx="1189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Tela Principal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2E26F2B-3AAA-4349-8CD6-539D442F0BF5}"/>
              </a:ext>
            </a:extLst>
          </p:cNvPr>
          <p:cNvSpPr txBox="1"/>
          <p:nvPr/>
        </p:nvSpPr>
        <p:spPr>
          <a:xfrm>
            <a:off x="7921043" y="5031644"/>
            <a:ext cx="1995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Listagem de  Ocorrências</a:t>
            </a:r>
          </a:p>
        </p:txBody>
      </p:sp>
    </p:spTree>
    <p:extLst>
      <p:ext uri="{BB962C8B-B14F-4D97-AF65-F5344CB8AC3E}">
        <p14:creationId xmlns:p14="http://schemas.microsoft.com/office/powerpoint/2010/main" val="24982901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703</Words>
  <Application>Microsoft Office PowerPoint</Application>
  <PresentationFormat>Widescreen</PresentationFormat>
  <Paragraphs>110</Paragraphs>
  <Slides>20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Nexa Bold</vt:lpstr>
      <vt:lpstr>Tema do Office</vt:lpstr>
      <vt:lpstr>CorelDRAW</vt:lpstr>
      <vt:lpstr>Apresentação do PowerPoint</vt:lpstr>
      <vt:lpstr>Proex Desenvolvimentos</vt:lpstr>
      <vt:lpstr>O que é o Cidadão Auditor</vt:lpstr>
      <vt:lpstr>Benefícios para o cidadão</vt:lpstr>
      <vt:lpstr>Interfaces do Aplicativo</vt:lpstr>
      <vt:lpstr>Interfaces do Aplicativo</vt:lpstr>
      <vt:lpstr>Interfaces do Aplicativo</vt:lpstr>
      <vt:lpstr>Benefícios para o Prefeitura</vt:lpstr>
      <vt:lpstr>Interfaces do Cidadão Auditor Adm</vt:lpstr>
      <vt:lpstr>Interfaces do Cidadão Auditor Adm</vt:lpstr>
      <vt:lpstr>Interfaces do Cidadão Auditor Adm</vt:lpstr>
      <vt:lpstr>Interfaces do Cidadão Auditor Adm</vt:lpstr>
      <vt:lpstr>Interfaces do Cidadão Auditor Adm</vt:lpstr>
      <vt:lpstr>Interfaces do Cidadão Auditor Adm</vt:lpstr>
      <vt:lpstr>Interfaces do Cidadão Auditor Adm</vt:lpstr>
      <vt:lpstr>Interfaces do Cidadão Auditor Adm</vt:lpstr>
      <vt:lpstr>Proposta Comercial</vt:lpstr>
      <vt:lpstr>Proposta Comercial</vt:lpstr>
      <vt:lpstr>Proposta Comercial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Souza</dc:creator>
  <cp:lastModifiedBy>Rafael Souza</cp:lastModifiedBy>
  <cp:revision>22</cp:revision>
  <dcterms:created xsi:type="dcterms:W3CDTF">2017-12-11T18:50:59Z</dcterms:created>
  <dcterms:modified xsi:type="dcterms:W3CDTF">2018-02-01T19:21:51Z</dcterms:modified>
</cp:coreProperties>
</file>